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77" r:id="rId3"/>
    <p:sldId id="278" r:id="rId4"/>
    <p:sldId id="258" r:id="rId5"/>
    <p:sldId id="267" r:id="rId6"/>
    <p:sldId id="268" r:id="rId7"/>
    <p:sldId id="270" r:id="rId8"/>
    <p:sldId id="269" r:id="rId9"/>
    <p:sldId id="272" r:id="rId10"/>
    <p:sldId id="271" r:id="rId11"/>
    <p:sldId id="274" r:id="rId12"/>
    <p:sldId id="273" r:id="rId13"/>
    <p:sldId id="276" r:id="rId14"/>
    <p:sldId id="279" r:id="rId15"/>
    <p:sldId id="266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254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EBF1E8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EBF1E8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381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381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381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381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381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381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CCE8C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CE8C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381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381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59" autoAdjust="0"/>
    <p:restoredTop sz="94651"/>
  </p:normalViewPr>
  <p:slideViewPr>
    <p:cSldViewPr snapToGrid="0" snapToObjects="1">
      <p:cViewPr varScale="1">
        <p:scale>
          <a:sx n="80" d="100"/>
          <a:sy n="80" d="100"/>
        </p:scale>
        <p:origin x="62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3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914400" y="1844675"/>
            <a:ext cx="10363200" cy="2041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828800" y="3886200"/>
            <a:ext cx="8534400" cy="2971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490" y="-22860"/>
            <a:ext cx="3174366" cy="2362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020" y="4057650"/>
            <a:ext cx="2219326" cy="290449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图片 5" descr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00" y="2542539"/>
            <a:ext cx="782956" cy="86360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文本框 10"/>
          <p:cNvSpPr txBox="1"/>
          <p:nvPr/>
        </p:nvSpPr>
        <p:spPr>
          <a:xfrm>
            <a:off x="6395084" y="2542539"/>
            <a:ext cx="4789384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40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dirty="0"/>
              <a:t>大数据开发技术</a:t>
            </a:r>
            <a:endParaRPr dirty="0"/>
          </a:p>
        </p:txBody>
      </p:sp>
      <p:sp>
        <p:nvSpPr>
          <p:cNvPr id="24" name="直接连接符 13"/>
          <p:cNvSpPr/>
          <p:nvPr/>
        </p:nvSpPr>
        <p:spPr>
          <a:xfrm flipH="1">
            <a:off x="6276340" y="956310"/>
            <a:ext cx="564516" cy="469901"/>
          </a:xfrm>
          <a:prstGeom prst="line">
            <a:avLst/>
          </a:prstGeom>
          <a:ln w="63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grpSp>
        <p:nvGrpSpPr>
          <p:cNvPr id="28" name="组合 18"/>
          <p:cNvGrpSpPr/>
          <p:nvPr/>
        </p:nvGrpSpPr>
        <p:grpSpPr>
          <a:xfrm>
            <a:off x="4515484" y="1360805"/>
            <a:ext cx="3220722" cy="2665097"/>
            <a:chOff x="0" y="0"/>
            <a:chExt cx="3220721" cy="2665096"/>
          </a:xfrm>
        </p:grpSpPr>
        <p:sp>
          <p:nvSpPr>
            <p:cNvPr id="25" name="直接连接符 9"/>
            <p:cNvSpPr/>
            <p:nvPr/>
          </p:nvSpPr>
          <p:spPr>
            <a:xfrm flipH="1">
              <a:off x="207645" y="178434"/>
              <a:ext cx="2805431" cy="2322832"/>
            </a:xfrm>
            <a:prstGeom prst="line">
              <a:avLst/>
            </a:prstGeom>
            <a:noFill/>
            <a:ln w="6350" cap="flat">
              <a:solidFill>
                <a:srgbClr val="6D986A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26" name="椭圆 16"/>
            <p:cNvSpPr/>
            <p:nvPr/>
          </p:nvSpPr>
          <p:spPr>
            <a:xfrm>
              <a:off x="3100705" y="0"/>
              <a:ext cx="120017" cy="120017"/>
            </a:xfrm>
            <a:prstGeom prst="ellips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27" name="椭圆 17"/>
            <p:cNvSpPr/>
            <p:nvPr/>
          </p:nvSpPr>
          <p:spPr>
            <a:xfrm>
              <a:off x="0" y="2545080"/>
              <a:ext cx="120017" cy="120017"/>
            </a:xfrm>
            <a:prstGeom prst="ellips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29" name="直接连接符 21"/>
          <p:cNvSpPr/>
          <p:nvPr/>
        </p:nvSpPr>
        <p:spPr>
          <a:xfrm flipH="1">
            <a:off x="5628004" y="5340984"/>
            <a:ext cx="564516" cy="469901"/>
          </a:xfrm>
          <a:prstGeom prst="line">
            <a:avLst/>
          </a:prstGeom>
          <a:ln w="63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pic>
        <p:nvPicPr>
          <p:cNvPr id="30" name="Picture 2" descr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70490" y="5340984"/>
            <a:ext cx="1151212" cy="1151212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TextBox 2"/>
          <p:cNvSpPr txBox="1"/>
          <p:nvPr/>
        </p:nvSpPr>
        <p:spPr>
          <a:xfrm>
            <a:off x="6395082" y="4545967"/>
            <a:ext cx="3251850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lvl1pPr>
          </a:lstStyle>
          <a:p>
            <a:r>
              <a:rPr lang="zh-CN" altLang="en-US" dirty="0"/>
              <a:t>信息与计算机工程学院</a:t>
            </a:r>
            <a:endParaRPr lang="en-US" altLang="zh-CN" dirty="0"/>
          </a:p>
          <a:p>
            <a:endParaRPr lang="en-US" altLang="zh-CN" dirty="0"/>
          </a:p>
          <a:p>
            <a:r>
              <a:rPr dirty="0"/>
              <a:t>卢洋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6AFC4D-0C19-F74A-8245-AAB3CEA6A6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706" y="510539"/>
            <a:ext cx="3175000" cy="2032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2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1" animBg="1" advAuto="0"/>
      <p:bldP spid="21" grpId="2" animBg="1" advAuto="0"/>
      <p:bldP spid="22" grpId="5" animBg="1" advAuto="0"/>
      <p:bldP spid="23" grpId="4" animBg="1" advAuto="0"/>
      <p:bldP spid="24" grpId="6" animBg="1" advAuto="0"/>
      <p:bldP spid="28" grpId="3" animBg="1" advAuto="0"/>
      <p:bldP spid="29" grpId="7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生态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04D4A39-8698-EB40-8167-5B9768108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298" y="807086"/>
            <a:ext cx="11131404" cy="605840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D87E401-4326-47F6-AB3B-51C2B5BA3386}"/>
              </a:ext>
            </a:extLst>
          </p:cNvPr>
          <p:cNvSpPr txBox="1"/>
          <p:nvPr/>
        </p:nvSpPr>
        <p:spPr>
          <a:xfrm>
            <a:off x="4248150" y="1221345"/>
            <a:ext cx="120015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四个节点</a:t>
            </a:r>
          </a:p>
        </p:txBody>
      </p:sp>
    </p:spTree>
    <p:extLst>
      <p:ext uri="{BB962C8B-B14F-4D97-AF65-F5344CB8AC3E}">
        <p14:creationId xmlns:p14="http://schemas.microsoft.com/office/powerpoint/2010/main" val="2645564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生态</a:t>
            </a:r>
            <a:endParaRPr dirty="0"/>
          </a:p>
        </p:txBody>
      </p:sp>
      <p:sp>
        <p:nvSpPr>
          <p:cNvPr id="147" name="Rectangle 5"/>
          <p:cNvSpPr/>
          <p:nvPr/>
        </p:nvSpPr>
        <p:spPr>
          <a:xfrm>
            <a:off x="2132328" y="1840440"/>
            <a:ext cx="7925436" cy="3988246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48" name="文本框 5"/>
          <p:cNvSpPr txBox="1"/>
          <p:nvPr/>
        </p:nvSpPr>
        <p:spPr>
          <a:xfrm>
            <a:off x="2379131" y="1986069"/>
            <a:ext cx="7484535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altLang="zh-CN" dirty="0"/>
              <a:t>MapReduce</a:t>
            </a:r>
            <a:r>
              <a:rPr lang="zh-CN" altLang="en-US"/>
              <a:t>将计算过程分为两个阶段：</a:t>
            </a:r>
            <a:r>
              <a:rPr lang="en-US" altLang="zh-CN" dirty="0"/>
              <a:t>Map</a:t>
            </a:r>
            <a:r>
              <a:rPr lang="zh-CN" altLang="en-US"/>
              <a:t>和</a:t>
            </a:r>
            <a:r>
              <a:rPr lang="en-US" altLang="zh-CN" dirty="0"/>
              <a:t>Reduce</a:t>
            </a:r>
            <a:r>
              <a:rPr lang="zh-CN" altLang="en-US"/>
              <a:t>：</a:t>
            </a:r>
            <a:endParaRPr lang="en-US" altLang="zh-CN" dirty="0"/>
          </a:p>
          <a:p>
            <a:pPr marL="457200" indent="-457200">
              <a:buSzPct val="100000"/>
              <a:buAutoNum type="arabicPeriod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altLang="zh-CN" dirty="0"/>
              <a:t>Map</a:t>
            </a:r>
            <a:r>
              <a:rPr lang="zh-CN" altLang="en-US"/>
              <a:t>阶段并行处理输入数据；</a:t>
            </a:r>
            <a:endParaRPr lang="en-US" altLang="zh-CN" dirty="0"/>
          </a:p>
          <a:p>
            <a:pPr marL="457200" indent="-457200">
              <a:buSzPct val="100000"/>
              <a:buAutoNum type="arabicPeriod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altLang="zh-CN" dirty="0"/>
              <a:t>Reduce</a:t>
            </a:r>
            <a:r>
              <a:rPr lang="zh-CN" altLang="en-US"/>
              <a:t>阶段对</a:t>
            </a:r>
            <a:r>
              <a:rPr lang="en-US" altLang="zh-CN" dirty="0"/>
              <a:t>Map</a:t>
            </a:r>
            <a:r>
              <a:rPr lang="zh-CN" altLang="en-US"/>
              <a:t>结果进行汇总。</a:t>
            </a:r>
            <a:endParaRPr dirty="0"/>
          </a:p>
        </p:txBody>
      </p:sp>
      <p:sp>
        <p:nvSpPr>
          <p:cNvPr id="149" name="Rectangle 5"/>
          <p:cNvSpPr/>
          <p:nvPr/>
        </p:nvSpPr>
        <p:spPr>
          <a:xfrm>
            <a:off x="2132323" y="913704"/>
            <a:ext cx="7925436" cy="754442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50" name="文本框 5"/>
          <p:cNvSpPr txBox="1"/>
          <p:nvPr/>
        </p:nvSpPr>
        <p:spPr>
          <a:xfrm>
            <a:off x="2379131" y="1029314"/>
            <a:ext cx="6282532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lvl1pPr>
          </a:lstStyle>
          <a:p>
            <a:r>
              <a:rPr lang="en-US" altLang="zh-CN" dirty="0"/>
              <a:t>2.5.3</a:t>
            </a:r>
            <a:r>
              <a:rPr lang="zh-CN" altLang="en-US"/>
              <a:t> </a:t>
            </a:r>
            <a:r>
              <a:rPr lang="en-US" altLang="zh-CN" dirty="0"/>
              <a:t>MapReduce</a:t>
            </a:r>
            <a:r>
              <a:rPr lang="zh-CN" altLang="en-US"/>
              <a:t>架构概述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8630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  <p:bldP spid="147" grpId="0" animBg="1" advAuto="0"/>
      <p:bldP spid="148" grpId="0" animBg="1" advAuto="0"/>
      <p:bldP spid="149" grpId="0" animBg="1" advAuto="0"/>
      <p:bldP spid="150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生态</a:t>
            </a:r>
            <a:endParaRPr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F837F4-F54E-7243-B2B1-CA39A8565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694774"/>
            <a:ext cx="11125200" cy="604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1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生态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0957A30-25ED-EE44-B477-81D7227E2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264" y="807086"/>
            <a:ext cx="11505472" cy="557658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A41A454-210C-46EB-B16E-145310831566}"/>
              </a:ext>
            </a:extLst>
          </p:cNvPr>
          <p:cNvSpPr txBox="1"/>
          <p:nvPr/>
        </p:nvSpPr>
        <p:spPr>
          <a:xfrm>
            <a:off x="4496499" y="4555222"/>
            <a:ext cx="118284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分结点</a:t>
            </a:r>
          </a:p>
        </p:txBody>
      </p:sp>
    </p:spTree>
    <p:extLst>
      <p:ext uri="{BB962C8B-B14F-4D97-AF65-F5344CB8AC3E}">
        <p14:creationId xmlns:p14="http://schemas.microsoft.com/office/powerpoint/2010/main" val="276977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62E5976-B018-4B14-B221-5A0D3BF99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25" y="-13350"/>
            <a:ext cx="9563567" cy="687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7323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490" y="-22860"/>
            <a:ext cx="3174366" cy="2362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020" y="4057650"/>
            <a:ext cx="2219326" cy="2904490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文本框 1"/>
          <p:cNvSpPr txBox="1"/>
          <p:nvPr/>
        </p:nvSpPr>
        <p:spPr>
          <a:xfrm>
            <a:off x="2559050" y="2242820"/>
            <a:ext cx="7073266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8000" b="1">
                <a:solidFill>
                  <a:srgbClr val="8CAA5B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/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1" animBg="1" advAuto="0"/>
      <p:bldP spid="166" grpId="2" animBg="1" advAuto="0"/>
      <p:bldP spid="167" grpId="3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8B4FBC5-F086-4B5D-8583-00BC407FA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86" y="76079"/>
            <a:ext cx="4394283" cy="20239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00AD5E-D5C3-4460-AE9E-32F9ECDDA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408" y="76079"/>
            <a:ext cx="4541914" cy="21947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A79266D-57C6-4ED6-8607-3AFAF68D3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510" y="2270829"/>
            <a:ext cx="7818798" cy="297967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2EB783D-D5D8-4496-919E-B62C9E0BB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1068" y="2679416"/>
            <a:ext cx="2872989" cy="23700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CFD9432-36D2-47C2-AF3F-39B7689096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2828" y="182598"/>
            <a:ext cx="4229467" cy="216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23745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B90F9B4-D13B-4CF3-9D9E-D19E55971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703" y="236065"/>
            <a:ext cx="7346317" cy="35817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D8FC1C4-B91A-453A-8DFD-49E140232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988" y="4037437"/>
            <a:ext cx="4237087" cy="169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75374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0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68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69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71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dirty="0"/>
              <a:t>Hadoop生态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192614B8-1245-E640-84CC-2CF2C9F7688F}"/>
              </a:ext>
            </a:extLst>
          </p:cNvPr>
          <p:cNvGrpSpPr/>
          <p:nvPr/>
        </p:nvGrpSpPr>
        <p:grpSpPr>
          <a:xfrm>
            <a:off x="2133282" y="2216190"/>
            <a:ext cx="7925436" cy="2760982"/>
            <a:chOff x="2133282" y="2216190"/>
            <a:chExt cx="7925436" cy="2760982"/>
          </a:xfrm>
        </p:grpSpPr>
        <p:sp>
          <p:nvSpPr>
            <p:cNvPr id="72" name="Rectangle 5"/>
            <p:cNvSpPr/>
            <p:nvPr/>
          </p:nvSpPr>
          <p:spPr>
            <a:xfrm>
              <a:off x="2133282" y="2216190"/>
              <a:ext cx="7925436" cy="2760982"/>
            </a:xfrm>
            <a:prstGeom prst="rect">
              <a:avLst/>
            </a:prstGeom>
            <a:ln w="31750">
              <a:solidFill>
                <a:srgbClr val="6D986A"/>
              </a:solidFill>
              <a:miter/>
            </a:ln>
          </p:spPr>
          <p:txBody>
            <a:bodyPr lIns="45719" rIns="45719"/>
            <a:lstStyle/>
            <a:p>
              <a:endParaRPr dirty="0"/>
            </a:p>
          </p:txBody>
        </p:sp>
        <p:sp>
          <p:nvSpPr>
            <p:cNvPr id="73" name="文本框 5"/>
            <p:cNvSpPr txBox="1"/>
            <p:nvPr/>
          </p:nvSpPr>
          <p:spPr>
            <a:xfrm>
              <a:off x="2353733" y="2361817"/>
              <a:ext cx="7484534" cy="107721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>
                <a:defRPr sz="3200">
                  <a:solidFill>
                    <a:srgbClr val="6D986A"/>
                  </a:solidFill>
                  <a:latin typeface="方正清刻本悦宋简体"/>
                  <a:ea typeface="方正清刻本悦宋简体"/>
                  <a:cs typeface="方正清刻本悦宋简体"/>
                  <a:sym typeface="方正清刻本悦宋简体"/>
                </a:defRPr>
              </a:lvl1pPr>
            </a:lstStyle>
            <a:p>
              <a:r>
                <a:rPr lang="en-US" altLang="zh-CN" dirty="0"/>
                <a:t>2.5</a:t>
              </a:r>
              <a:r>
                <a:rPr lang="zh-CN" altLang="en-US"/>
                <a:t> </a:t>
              </a:r>
              <a:r>
                <a:rPr lang="en-US" altLang="zh-CN" dirty="0"/>
                <a:t>Hadoop</a:t>
              </a:r>
              <a:r>
                <a:rPr lang="zh-CN" altLang="en-US"/>
                <a:t>的组成</a:t>
              </a:r>
              <a:endParaRPr lang="en-US" altLang="zh-CN" dirty="0"/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9700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 advAuto="0"/>
      <p:bldP spid="67" grpId="0" animBg="1" advAuto="0"/>
      <p:bldP spid="70" grpId="0" animBg="1" advAuto="0"/>
      <p:bldP spid="71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生态</a:t>
            </a:r>
            <a:endParaRPr dirty="0"/>
          </a:p>
        </p:txBody>
      </p:sp>
      <p:sp>
        <p:nvSpPr>
          <p:cNvPr id="148" name="文本框 5"/>
          <p:cNvSpPr txBox="1"/>
          <p:nvPr/>
        </p:nvSpPr>
        <p:spPr>
          <a:xfrm>
            <a:off x="2379131" y="1986069"/>
            <a:ext cx="748453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buSzPct val="100000"/>
              <a:buAutoNum type="arabicPeriod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endParaRPr dirty="0"/>
          </a:p>
        </p:txBody>
      </p:sp>
      <p:sp>
        <p:nvSpPr>
          <p:cNvPr id="149" name="Rectangle 5"/>
          <p:cNvSpPr/>
          <p:nvPr/>
        </p:nvSpPr>
        <p:spPr>
          <a:xfrm>
            <a:off x="2132323" y="913704"/>
            <a:ext cx="7925436" cy="754442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50" name="文本框 5"/>
          <p:cNvSpPr txBox="1"/>
          <p:nvPr/>
        </p:nvSpPr>
        <p:spPr>
          <a:xfrm>
            <a:off x="2379131" y="1029314"/>
            <a:ext cx="6282532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 </a:t>
            </a:r>
            <a:r>
              <a:rPr lang="en-US" altLang="zh-CN" dirty="0"/>
              <a:t>1.X</a:t>
            </a:r>
            <a:r>
              <a:rPr lang="zh-CN" altLang="en-US"/>
              <a:t>与</a:t>
            </a:r>
            <a:r>
              <a:rPr lang="en-US" altLang="zh-CN" dirty="0"/>
              <a:t>Hadoop</a:t>
            </a:r>
            <a:r>
              <a:rPr lang="zh-CN" altLang="en-US"/>
              <a:t> </a:t>
            </a:r>
            <a:r>
              <a:rPr lang="en-US" altLang="zh-CN" dirty="0"/>
              <a:t>2.X</a:t>
            </a:r>
            <a:r>
              <a:rPr lang="zh-CN" altLang="en-US"/>
              <a:t>的区别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E26CA9-F726-2547-ADE4-F874F4C39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3" y="2104362"/>
            <a:ext cx="6249714" cy="365614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E82F447-00DF-C24D-9AE5-3373DB8760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209" y="1902450"/>
            <a:ext cx="5890717" cy="405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2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0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  <p:bldP spid="148" grpId="0" animBg="1" advAuto="0"/>
      <p:bldP spid="149" grpId="0" animBg="1" advAuto="0"/>
      <p:bldP spid="150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生态</a:t>
            </a:r>
            <a:endParaRPr dirty="0"/>
          </a:p>
        </p:txBody>
      </p:sp>
      <p:sp>
        <p:nvSpPr>
          <p:cNvPr id="147" name="Rectangle 5"/>
          <p:cNvSpPr/>
          <p:nvPr/>
        </p:nvSpPr>
        <p:spPr>
          <a:xfrm>
            <a:off x="2132328" y="1840440"/>
            <a:ext cx="7925436" cy="3988246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48" name="文本框 5"/>
          <p:cNvSpPr txBox="1"/>
          <p:nvPr/>
        </p:nvSpPr>
        <p:spPr>
          <a:xfrm>
            <a:off x="2379131" y="1986069"/>
            <a:ext cx="7484535" cy="3416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buSzPct val="100000"/>
              <a:buAutoNum type="arabicPeriod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altLang="zh-CN" dirty="0">
                <a:solidFill>
                  <a:srgbClr val="FF0000"/>
                </a:solidFill>
              </a:rPr>
              <a:t>NameNode</a:t>
            </a:r>
            <a:r>
              <a:rPr lang="zh-CN" altLang="en-US" dirty="0"/>
              <a:t>（</a:t>
            </a:r>
            <a:r>
              <a:rPr lang="en-US" altLang="zh-CN" dirty="0"/>
              <a:t>NN</a:t>
            </a:r>
            <a:r>
              <a:rPr lang="zh-CN" altLang="en-US" dirty="0"/>
              <a:t>）：存储文件的元数据，如文件名、文件目录结构、文件属性（生成时间、副本数、文件权限），以及每个文件的块列表和块所在的</a:t>
            </a:r>
            <a:r>
              <a:rPr lang="en-US" altLang="zh-CN" dirty="0"/>
              <a:t>DataNode</a:t>
            </a:r>
            <a:r>
              <a:rPr lang="zh-CN" altLang="en-US" dirty="0"/>
              <a:t>等。</a:t>
            </a:r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zh-CN" altLang="en-US" dirty="0">
                <a:solidFill>
                  <a:srgbClr val="FF0000"/>
                </a:solidFill>
              </a:rPr>
              <a:t>不存文件内容）</a:t>
            </a:r>
            <a:endParaRPr lang="en-US" altLang="zh-CN" dirty="0">
              <a:solidFill>
                <a:srgbClr val="FF0000"/>
              </a:solidFill>
            </a:endParaRPr>
          </a:p>
          <a:p>
            <a:pPr marL="457200" indent="-457200">
              <a:buSzPct val="100000"/>
              <a:buAutoNum type="arabicPeriod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dirty="0">
                <a:solidFill>
                  <a:srgbClr val="FF0000"/>
                </a:solidFill>
              </a:rPr>
              <a:t>DataNode</a:t>
            </a:r>
            <a:r>
              <a:rPr lang="zh-CN" altLang="en-US" dirty="0"/>
              <a:t>（</a:t>
            </a:r>
            <a:r>
              <a:rPr lang="en-US" altLang="zh-CN" dirty="0"/>
              <a:t>DN</a:t>
            </a:r>
            <a:r>
              <a:rPr lang="zh-CN" altLang="en-US" dirty="0"/>
              <a:t>）：在本地文件系统存储文件块数据，以及块数据的校验和。</a:t>
            </a:r>
            <a:endParaRPr lang="en-US" altLang="zh-CN" dirty="0"/>
          </a:p>
          <a:p>
            <a:pPr marL="457200" indent="-457200">
              <a:buSzPct val="100000"/>
              <a:buAutoNum type="arabicPeriod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altLang="zh-CN" dirty="0">
                <a:solidFill>
                  <a:srgbClr val="FF0000"/>
                </a:solidFill>
              </a:rPr>
              <a:t>Secondary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NameNode</a:t>
            </a:r>
            <a:r>
              <a:rPr lang="zh-CN" altLang="en-US" dirty="0"/>
              <a:t>（</a:t>
            </a:r>
            <a:r>
              <a:rPr lang="en-US" altLang="zh-CN" dirty="0"/>
              <a:t>2NN</a:t>
            </a:r>
            <a:r>
              <a:rPr lang="zh-CN" altLang="en-US" dirty="0"/>
              <a:t>）：用来监控</a:t>
            </a:r>
            <a:r>
              <a:rPr lang="en-US" altLang="zh-CN" dirty="0"/>
              <a:t>HDFS</a:t>
            </a:r>
            <a:r>
              <a:rPr lang="zh-CN" altLang="en-US" dirty="0"/>
              <a:t>状态的辅助后台程序，每隔一段时间获取</a:t>
            </a:r>
            <a:r>
              <a:rPr lang="en-US" altLang="zh-CN" dirty="0"/>
              <a:t>HDFS</a:t>
            </a:r>
            <a:r>
              <a:rPr lang="zh-CN" altLang="en-US" dirty="0"/>
              <a:t>数据的快照。</a:t>
            </a:r>
            <a:endParaRPr dirty="0"/>
          </a:p>
        </p:txBody>
      </p:sp>
      <p:sp>
        <p:nvSpPr>
          <p:cNvPr id="149" name="Rectangle 5"/>
          <p:cNvSpPr/>
          <p:nvPr/>
        </p:nvSpPr>
        <p:spPr>
          <a:xfrm>
            <a:off x="2132323" y="913704"/>
            <a:ext cx="7925436" cy="754442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50" name="文本框 5"/>
          <p:cNvSpPr txBox="1"/>
          <p:nvPr/>
        </p:nvSpPr>
        <p:spPr>
          <a:xfrm>
            <a:off x="2379131" y="1029314"/>
            <a:ext cx="6282532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lvl1pPr>
          </a:lstStyle>
          <a:p>
            <a:r>
              <a:rPr lang="en-US" altLang="zh-CN" dirty="0"/>
              <a:t>2.5.1</a:t>
            </a:r>
            <a:r>
              <a:rPr lang="zh-CN" altLang="en-US"/>
              <a:t> </a:t>
            </a:r>
            <a:r>
              <a:rPr lang="en-US" altLang="zh-CN" dirty="0"/>
              <a:t>HDFS</a:t>
            </a:r>
            <a:r>
              <a:rPr lang="zh-CN" altLang="en-US"/>
              <a:t>架构概述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9393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  <p:bldP spid="147" grpId="0" animBg="1" advAuto="0"/>
      <p:bldP spid="148" grpId="0" animBg="1" advAuto="0"/>
      <p:bldP spid="149" grpId="0" animBg="1" advAuto="0"/>
      <p:bldP spid="150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生态</a:t>
            </a:r>
            <a:endParaRPr dirty="0"/>
          </a:p>
        </p:txBody>
      </p:sp>
      <p:sp>
        <p:nvSpPr>
          <p:cNvPr id="149" name="Rectangle 5"/>
          <p:cNvSpPr/>
          <p:nvPr/>
        </p:nvSpPr>
        <p:spPr>
          <a:xfrm>
            <a:off x="2132323" y="913704"/>
            <a:ext cx="7925436" cy="754442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50" name="文本框 5"/>
          <p:cNvSpPr txBox="1"/>
          <p:nvPr/>
        </p:nvSpPr>
        <p:spPr>
          <a:xfrm>
            <a:off x="2379131" y="1029314"/>
            <a:ext cx="6282532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lvl1pPr>
          </a:lstStyle>
          <a:p>
            <a:r>
              <a:rPr lang="en-US" altLang="zh-CN" dirty="0"/>
              <a:t>NameNode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82739C8-439E-E94B-B0B0-DE7C1B88FF1C}"/>
              </a:ext>
            </a:extLst>
          </p:cNvPr>
          <p:cNvGrpSpPr/>
          <p:nvPr/>
        </p:nvGrpSpPr>
        <p:grpSpPr>
          <a:xfrm>
            <a:off x="773986" y="2335984"/>
            <a:ext cx="10644029" cy="2853552"/>
            <a:chOff x="1160478" y="2335984"/>
            <a:chExt cx="10644029" cy="2853552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0F8F6020-DABE-6842-9B0D-17777946B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60478" y="2335984"/>
              <a:ext cx="5342718" cy="2843378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0D9A63CF-0532-C747-AEF0-85B88B46B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86072" y="2335984"/>
              <a:ext cx="5118435" cy="28535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085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  <p:bldP spid="149" grpId="0" animBg="1" advAuto="0"/>
      <p:bldP spid="150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生态</a:t>
            </a:r>
            <a:endParaRPr dirty="0"/>
          </a:p>
        </p:txBody>
      </p:sp>
      <p:sp>
        <p:nvSpPr>
          <p:cNvPr id="149" name="Rectangle 5"/>
          <p:cNvSpPr/>
          <p:nvPr/>
        </p:nvSpPr>
        <p:spPr>
          <a:xfrm>
            <a:off x="2132323" y="913704"/>
            <a:ext cx="7925436" cy="754442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50" name="文本框 5"/>
          <p:cNvSpPr txBox="1"/>
          <p:nvPr/>
        </p:nvSpPr>
        <p:spPr>
          <a:xfrm>
            <a:off x="2379131" y="1029314"/>
            <a:ext cx="6282532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lvl1pPr>
          </a:lstStyle>
          <a:p>
            <a:r>
              <a:rPr lang="en-US" altLang="zh-CN" dirty="0"/>
              <a:t>DataNode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B3F7107-F856-184C-8FF4-2CF19E05BC72}"/>
              </a:ext>
            </a:extLst>
          </p:cNvPr>
          <p:cNvGrpSpPr/>
          <p:nvPr/>
        </p:nvGrpSpPr>
        <p:grpSpPr>
          <a:xfrm>
            <a:off x="882075" y="2594196"/>
            <a:ext cx="10427850" cy="2868921"/>
            <a:chOff x="687286" y="2594196"/>
            <a:chExt cx="10427850" cy="2868921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C70DC6C-61EE-5F44-91E0-0A0D16C58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7286" y="2594196"/>
              <a:ext cx="5027714" cy="286892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F9BFA62-C7CC-B845-B9BE-59A48CC8C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28219" y="2594196"/>
              <a:ext cx="4986917" cy="28689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241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  <p:bldP spid="149" grpId="0" animBg="1" advAuto="0"/>
      <p:bldP spid="150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Hadoop</a:t>
            </a:r>
            <a:r>
              <a:rPr lang="zh-CN" altLang="en-US"/>
              <a:t>生态</a:t>
            </a:r>
            <a:endParaRPr dirty="0"/>
          </a:p>
        </p:txBody>
      </p:sp>
      <p:sp>
        <p:nvSpPr>
          <p:cNvPr id="147" name="Rectangle 5"/>
          <p:cNvSpPr/>
          <p:nvPr/>
        </p:nvSpPr>
        <p:spPr>
          <a:xfrm>
            <a:off x="2132328" y="1840440"/>
            <a:ext cx="7925436" cy="3988246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48" name="文本框 5"/>
          <p:cNvSpPr txBox="1"/>
          <p:nvPr/>
        </p:nvSpPr>
        <p:spPr>
          <a:xfrm>
            <a:off x="2379131" y="1986069"/>
            <a:ext cx="748453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zh-CN" altLang="en-US"/>
              <a:t>负责：资源调度。</a:t>
            </a:r>
            <a:endParaRPr dirty="0"/>
          </a:p>
        </p:txBody>
      </p:sp>
      <p:sp>
        <p:nvSpPr>
          <p:cNvPr id="149" name="Rectangle 5"/>
          <p:cNvSpPr/>
          <p:nvPr/>
        </p:nvSpPr>
        <p:spPr>
          <a:xfrm>
            <a:off x="2132323" y="913704"/>
            <a:ext cx="7925436" cy="754442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50" name="文本框 5"/>
          <p:cNvSpPr txBox="1"/>
          <p:nvPr/>
        </p:nvSpPr>
        <p:spPr>
          <a:xfrm>
            <a:off x="2379131" y="1029314"/>
            <a:ext cx="6282532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lvl1pPr>
          </a:lstStyle>
          <a:p>
            <a:r>
              <a:rPr lang="en-US" altLang="zh-CN" dirty="0"/>
              <a:t>2.5.2</a:t>
            </a:r>
            <a:r>
              <a:rPr lang="zh-CN" altLang="en-US"/>
              <a:t> </a:t>
            </a:r>
            <a:r>
              <a:rPr lang="en-US" altLang="zh-CN" dirty="0"/>
              <a:t>Yarn</a:t>
            </a:r>
            <a:r>
              <a:rPr lang="zh-CN" altLang="en-US"/>
              <a:t>架构概述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06372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  <p:bldP spid="147" grpId="0" animBg="1" advAuto="0"/>
      <p:bldP spid="148" grpId="0" animBg="1" advAuto="0"/>
      <p:bldP spid="149" grpId="0" animBg="1" advAuto="0"/>
      <p:bldP spid="150" grpId="0" animBg="1" advAuto="0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CE8C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CE8C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2114</TotalTime>
  <Words>182</Words>
  <Application>Microsoft Office PowerPoint</Application>
  <PresentationFormat>宽屏</PresentationFormat>
  <Paragraphs>31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等线</vt:lpstr>
      <vt:lpstr>方正清刻本悦宋简体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刘 思远</cp:lastModifiedBy>
  <cp:revision>69</cp:revision>
  <dcterms:modified xsi:type="dcterms:W3CDTF">2021-05-25T14:15:39Z</dcterms:modified>
</cp:coreProperties>
</file>